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rels" ContentType="application/vnd.openxmlformats-package.relationships+xml"/>
  <Default Extension="jpg" ContentType="image/jpeg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9" r:id="rId3"/>
    <p:sldId id="260" r:id="rId4"/>
    <p:sldId id="261" r:id="rId5"/>
    <p:sldId id="262" r:id="rId6"/>
    <p:sldId id="263" r:id="rId7"/>
    <p:sldId id="264" r:id="rId8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8"/>
    <p:restoredTop sz="94456"/>
  </p:normalViewPr>
  <p:slideViewPr>
    <p:cSldViewPr snapToGrid="0">
      <p:cViewPr varScale="1">
        <p:scale>
          <a:sx n="77" d="100"/>
          <a:sy n="77" d="100"/>
        </p:scale>
        <p:origin x="1376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theme" Target="theme/theme1.xml"/><Relationship Id="rId12" Type="http://schemas.openxmlformats.org/officeDocument/2006/relationships/tableStyles" Target="tableStyles.xml"/><Relationship Id="rId13" Type="http://schemas.microsoft.com/office/2015/10/relationships/revisionInfo" Target="revisionInfo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presProps" Target="presProps.xml"/><Relationship Id="rId1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36D2780F-556B-4F08-AC8D-4C6B271403A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xmlns="" id="{5A53CFB5-0ED3-4AFA-BE8E-962A8C5DDEE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xmlns="" id="{05561A34-5910-4954-BD38-12D177256A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8DEB58-F442-4668-AF89-FAF715455342}" type="datetimeFigureOut">
              <a:rPr lang="fr-FR" smtClean="0"/>
              <a:t>13/10/2017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xmlns="" id="{FC721CC6-3DD2-47E5-982B-BDF16022AB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xmlns="" id="{866A343A-C53E-4246-8CE5-8492B57C46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39159C-A614-4B7A-AC7E-AC3055F1AA53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488038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592EED73-015C-400C-AC40-B0AE400A4F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xmlns="" id="{48108AEE-8B3D-4689-924B-2E290E2EC7E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xmlns="" id="{F931228B-6313-46F0-AFFA-239B47FCD8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8DEB58-F442-4668-AF89-FAF715455342}" type="datetimeFigureOut">
              <a:rPr lang="fr-FR" smtClean="0"/>
              <a:t>13/10/2017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xmlns="" id="{90AD7380-F211-403E-9E84-BBF24A4BF0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xmlns="" id="{4D2C07B6-60F8-43E7-8FDC-2FF8BA579E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39159C-A614-4B7A-AC7E-AC3055F1AA53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375801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xmlns="" id="{30FB2227-27AB-4CBF-807B-59BE984AD14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xmlns="" id="{AACF87DC-7157-4DC0-9B5C-B85B64F08D5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xmlns="" id="{87D40E39-816D-4F08-A376-F85BEF4D56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8DEB58-F442-4668-AF89-FAF715455342}" type="datetimeFigureOut">
              <a:rPr lang="fr-FR" smtClean="0"/>
              <a:t>13/10/2017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xmlns="" id="{A462B9DF-F15F-4E03-9497-B6D11CA0F9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xmlns="" id="{C4C02633-106E-418D-9F20-E3CE9138AF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39159C-A614-4B7A-AC7E-AC3055F1AA53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806955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03154F7D-6AF9-416B-B6BF-45BC1C95F3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xmlns="" id="{3A2D636A-C44A-4EE2-BFED-8DF5A9C754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xmlns="" id="{9C7F0624-98CF-49A7-8D96-9946467007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8DEB58-F442-4668-AF89-FAF715455342}" type="datetimeFigureOut">
              <a:rPr lang="fr-FR" smtClean="0"/>
              <a:t>13/10/2017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xmlns="" id="{1996DE1E-3843-43F3-A6F9-6D727B6062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xmlns="" id="{F99D44A9-B506-4872-9367-3BCCE1B5CF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39159C-A614-4B7A-AC7E-AC3055F1AA53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453969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D15E9A24-DC48-4A25-AD7E-A978D59F3F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xmlns="" id="{E8FA0961-51C2-4E68-9E00-B67DE780358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xmlns="" id="{AD26C971-037F-4D95-9C2E-6FC1EEAAEC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8DEB58-F442-4668-AF89-FAF715455342}" type="datetimeFigureOut">
              <a:rPr lang="fr-FR" smtClean="0"/>
              <a:t>13/10/2017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xmlns="" id="{7961EEF9-F24E-474C-88FB-D6FF54E68B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xmlns="" id="{13AD28C6-0588-4FD6-A4A3-FBB4FBE455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39159C-A614-4B7A-AC7E-AC3055F1AA53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903731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2A60E7A9-EF4B-448D-9AA8-2DFDF0CA05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xmlns="" id="{00E5B7D7-DC6F-41FE-9272-10B3DC25EF1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xmlns="" id="{0913E35B-CB01-4582-A8A4-A6290463C3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xmlns="" id="{B3ADD2F8-0598-41D2-94B5-127AE1A40F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8DEB58-F442-4668-AF89-FAF715455342}" type="datetimeFigureOut">
              <a:rPr lang="fr-FR" smtClean="0"/>
              <a:t>13/10/2017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xmlns="" id="{A8ED80DA-5C74-4829-9236-AD7192026F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xmlns="" id="{CC8B7670-C908-4042-B4B9-5D5DEA4998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39159C-A614-4B7A-AC7E-AC3055F1AA53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535343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BE3AFB5F-AF7E-4212-9936-4C90C36D93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xmlns="" id="{3EF2C259-1B01-4477-BBC2-86446AD482D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xmlns="" id="{E8DB5E27-152E-4B31-8673-7C0CADEE64E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xmlns="" id="{F9431A39-6C68-4B03-ACAD-4341964DA19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xmlns="" id="{92C12216-58B2-40C0-A4D8-166EB502447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xmlns="" id="{3028F215-0CDC-4754-A248-D7BFDCA328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8DEB58-F442-4668-AF89-FAF715455342}" type="datetimeFigureOut">
              <a:rPr lang="fr-FR" smtClean="0"/>
              <a:t>13/10/2017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xmlns="" id="{6B3DBB62-119D-400E-80E1-DADFBDB5D9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xmlns="" id="{610A2C14-E072-45B2-9C15-051D7ED4D6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39159C-A614-4B7A-AC7E-AC3055F1AA53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200049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4F6070FC-F23C-448A-A65A-BE550BC75D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xmlns="" id="{FAAE44B9-F868-45F6-9E8E-5956A28CC2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8DEB58-F442-4668-AF89-FAF715455342}" type="datetimeFigureOut">
              <a:rPr lang="fr-FR" smtClean="0"/>
              <a:t>13/10/2017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xmlns="" id="{7C7E9721-6CD6-4D82-9794-60068E40BB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xmlns="" id="{A5F1A171-E8A1-46D2-857B-A386136B7B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39159C-A614-4B7A-AC7E-AC3055F1AA53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650903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xmlns="" id="{041543D8-36FF-4974-805D-1B0E76F5DE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8DEB58-F442-4668-AF89-FAF715455342}" type="datetimeFigureOut">
              <a:rPr lang="fr-FR" smtClean="0"/>
              <a:t>13/10/2017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xmlns="" id="{9861D8A2-4654-49D3-BD81-483BB22383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xmlns="" id="{AE3BA6C2-B22F-46FD-A9B8-A9848EE6D3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39159C-A614-4B7A-AC7E-AC3055F1AA53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607107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883C1CD0-779E-485B-82F0-F59DBA784F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xmlns="" id="{005D92D9-8EA1-431C-9D4A-29F78EB757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xmlns="" id="{94D5F8B6-7505-4E7D-A698-BA3D7788EC4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xmlns="" id="{F71778DA-863A-4059-9D43-67F00AF8CA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8DEB58-F442-4668-AF89-FAF715455342}" type="datetimeFigureOut">
              <a:rPr lang="fr-FR" smtClean="0"/>
              <a:t>13/10/2017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xmlns="" id="{9683194E-9CF3-4595-8E32-5B19418F88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xmlns="" id="{668E9678-484E-4F81-B029-D7EDD9E3A0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39159C-A614-4B7A-AC7E-AC3055F1AA53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49877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1362DD2A-226C-44FE-AA27-1D19D9612D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xmlns="" id="{47CC33A2-2F0B-454C-BF1A-1F1FEBDA2F1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xmlns="" id="{1CED71D0-0CFC-49D4-AB8B-3CC95DAE017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xmlns="" id="{634A4506-6FC1-4C01-B1EB-1212D56F93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8DEB58-F442-4668-AF89-FAF715455342}" type="datetimeFigureOut">
              <a:rPr lang="fr-FR" smtClean="0"/>
              <a:t>13/10/2017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xmlns="" id="{C96B9F9E-F411-4032-9C6B-833E1ECAEA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xmlns="" id="{CFA60AF0-9F79-4DD1-A142-D7385F614B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39159C-A614-4B7A-AC7E-AC3055F1AA53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46115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xmlns="" id="{5A34AA15-E8FD-485D-9124-441CEF0C50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xmlns="" id="{7B3752FD-E8F3-49F2-8FE9-94C4D89752C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xmlns="" id="{AA9DC956-70E6-4E51-8B77-E0E3374C207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8DEB58-F442-4668-AF89-FAF715455342}" type="datetimeFigureOut">
              <a:rPr lang="fr-FR" smtClean="0"/>
              <a:t>13/10/2017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xmlns="" id="{B5FBA4AF-87F2-457B-8935-32ADA73D45A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xmlns="" id="{0C0697DF-EE5D-4AF5-A027-747AA656781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39159C-A614-4B7A-AC7E-AC3055F1AA53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850645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g"/><Relationship Id="rId3" Type="http://schemas.openxmlformats.org/officeDocument/2006/relationships/image" Target="../media/image2.e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em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em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em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emf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emf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xmlns="" id="{047C8CCB-F95D-4249-92DD-651249D3535A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2013557" cy="68580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Image 3">
            <a:extLst>
              <a:ext uri="{FF2B5EF4-FFF2-40B4-BE49-F238E27FC236}">
                <a16:creationId xmlns:a16="http://schemas.microsoft.com/office/drawing/2014/main" xmlns="" id="{848EE82B-7AF1-4630-93AF-4B73CBE2A7B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19954" y="1837368"/>
            <a:ext cx="7188199" cy="3630040"/>
          </a:xfrm>
          <a:prstGeom prst="rect">
            <a:avLst/>
          </a:prstGeom>
        </p:spPr>
      </p:pic>
      <p:pic>
        <p:nvPicPr>
          <p:cNvPr id="8" name="Image 7">
            <a:extLst>
              <a:ext uri="{FF2B5EF4-FFF2-40B4-BE49-F238E27FC236}">
                <a16:creationId xmlns:a16="http://schemas.microsoft.com/office/drawing/2014/main" xmlns="" id="{CAE47E83-8408-4784-AFB5-5A7284867A9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13557" y="94797"/>
            <a:ext cx="2025043" cy="15997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59741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xmlns="" id="{047C8CCB-F95D-4249-92DD-651249D3535A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2013557" cy="68580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xmlns="" id="{F616387B-CF21-489D-A092-F49DE26A82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8474" y="2074363"/>
            <a:ext cx="3826412" cy="2709275"/>
          </a:xfrm>
          <a:prstGeom prst="ellipse">
            <a:avLst/>
          </a:prstGeom>
          <a:solidFill>
            <a:schemeClr val="tx1">
              <a:lumMod val="85000"/>
              <a:lumOff val="15000"/>
            </a:schemeClr>
          </a:solidFill>
          <a:ln w="174625" cmpd="thinThick">
            <a:solidFill>
              <a:schemeClr val="tx1">
                <a:lumMod val="85000"/>
                <a:lumOff val="15000"/>
              </a:schemeClr>
            </a:solidFill>
          </a:ln>
        </p:spPr>
        <p:txBody>
          <a:bodyPr vert="horz" lIns="91440" tIns="45720" rIns="91440" bIns="45720" rtlCol="0" anchor="ctr">
            <a:normAutofit fontScale="90000"/>
          </a:bodyPr>
          <a:lstStyle/>
          <a:p>
            <a:pPr algn="ctr"/>
            <a:r>
              <a:rPr lang="fr-FR" sz="2400" b="1" dirty="0">
                <a:solidFill>
                  <a:schemeClr val="bg1"/>
                </a:solidFill>
              </a:rPr>
              <a:t>Littérature, langages et politiques</a:t>
            </a:r>
            <a:r>
              <a:rPr lang="fr-FR" sz="2400" dirty="0">
                <a:solidFill>
                  <a:schemeClr val="bg1"/>
                </a:solidFill>
              </a:rPr>
              <a:t/>
            </a:r>
            <a:br>
              <a:rPr lang="fr-FR" sz="2400" dirty="0">
                <a:solidFill>
                  <a:schemeClr val="bg1"/>
                </a:solidFill>
              </a:rPr>
            </a:br>
            <a:r>
              <a:rPr lang="fr-FR" sz="2400" b="1" dirty="0">
                <a:solidFill>
                  <a:schemeClr val="bg1"/>
                </a:solidFill>
              </a:rPr>
              <a:t>Quel humanisme, quelle littératie critique, quel engagement pour les enseignants ?</a:t>
            </a:r>
            <a:endParaRPr lang="en-US" sz="2600" kern="1200" dirty="0">
              <a:solidFill>
                <a:schemeClr val="bg1"/>
              </a:solidFill>
            </a:endParaRPr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xmlns="" id="{CAE47E83-8408-4784-AFB5-5A7284867A9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13557" y="94797"/>
            <a:ext cx="2025043" cy="1599784"/>
          </a:xfrm>
          <a:prstGeom prst="rect">
            <a:avLst/>
          </a:prstGeom>
        </p:spPr>
      </p:pic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xmlns="" id="{FF827A2A-5958-4E37-9036-11E853860A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38599" y="1167617"/>
            <a:ext cx="7637585" cy="4998721"/>
          </a:xfrm>
        </p:spPr>
        <p:txBody>
          <a:bodyPr/>
          <a:lstStyle/>
          <a:p>
            <a:r>
              <a:rPr lang="fr-FR" dirty="0"/>
              <a:t>10h10 – Introduction, Viviane </a:t>
            </a:r>
            <a:r>
              <a:rPr lang="fr-FR" dirty="0" err="1"/>
              <a:t>Youx</a:t>
            </a:r>
            <a:r>
              <a:rPr lang="fr-FR" dirty="0"/>
              <a:t>, présidente de l’AFEF</a:t>
            </a:r>
          </a:p>
          <a:p>
            <a:r>
              <a:rPr lang="fr-FR" dirty="0"/>
              <a:t>10h15 – 11h15 : Conférence d’ouverture de Yves Reuter</a:t>
            </a:r>
          </a:p>
          <a:p>
            <a:r>
              <a:rPr lang="fr-FR" dirty="0"/>
              <a:t>11h15 – 11h30 Pause</a:t>
            </a:r>
          </a:p>
          <a:p>
            <a:r>
              <a:rPr lang="fr-FR" dirty="0"/>
              <a:t>11h30 – 13h Table Ronde : Sylviane </a:t>
            </a:r>
            <a:r>
              <a:rPr lang="fr-FR" dirty="0" err="1"/>
              <a:t>Ahr</a:t>
            </a:r>
            <a:r>
              <a:rPr lang="fr-FR" dirty="0"/>
              <a:t>, Max </a:t>
            </a:r>
            <a:r>
              <a:rPr lang="fr-FR" dirty="0" err="1"/>
              <a:t>Butlen</a:t>
            </a:r>
            <a:r>
              <a:rPr lang="fr-FR" dirty="0"/>
              <a:t>, Séverine </a:t>
            </a:r>
            <a:r>
              <a:rPr lang="fr-FR" dirty="0" err="1"/>
              <a:t>Depoilly</a:t>
            </a:r>
            <a:endParaRPr lang="fr-FR" dirty="0"/>
          </a:p>
          <a:p>
            <a:r>
              <a:rPr lang="fr-FR" dirty="0"/>
              <a:t>13h-14h30 : Pause déjeuner libre</a:t>
            </a:r>
          </a:p>
          <a:p>
            <a:r>
              <a:rPr lang="fr-FR" dirty="0"/>
              <a:t>14h30 – 15h45 : Intervention de Philippe Meirieu</a:t>
            </a:r>
          </a:p>
          <a:p>
            <a:r>
              <a:rPr lang="fr-FR" dirty="0"/>
              <a:t>16h – 17h : Questions de la salle</a:t>
            </a:r>
          </a:p>
        </p:txBody>
      </p:sp>
    </p:spTree>
    <p:extLst>
      <p:ext uri="{BB962C8B-B14F-4D97-AF65-F5344CB8AC3E}">
        <p14:creationId xmlns:p14="http://schemas.microsoft.com/office/powerpoint/2010/main" val="26598033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xmlns="" id="{047C8CCB-F95D-4249-92DD-651249D3535A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2013557" cy="68580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xmlns="" id="{F616387B-CF21-489D-A092-F49DE26A82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8474" y="2074363"/>
            <a:ext cx="3826412" cy="2709275"/>
          </a:xfrm>
          <a:prstGeom prst="ellipse">
            <a:avLst/>
          </a:prstGeom>
          <a:solidFill>
            <a:schemeClr val="tx1">
              <a:lumMod val="85000"/>
              <a:lumOff val="15000"/>
            </a:schemeClr>
          </a:solidFill>
          <a:ln w="174625" cmpd="thinThick">
            <a:solidFill>
              <a:schemeClr val="tx1">
                <a:lumMod val="85000"/>
                <a:lumOff val="15000"/>
              </a:schemeClr>
            </a:solidFill>
          </a:ln>
        </p:spPr>
        <p:txBody>
          <a:bodyPr vert="horz" lIns="91440" tIns="45720" rIns="91440" bIns="45720" rtlCol="0" anchor="ctr">
            <a:normAutofit fontScale="90000"/>
          </a:bodyPr>
          <a:lstStyle/>
          <a:p>
            <a:pPr algn="ctr"/>
            <a:r>
              <a:rPr lang="fr-FR" sz="2400" b="1" dirty="0">
                <a:solidFill>
                  <a:schemeClr val="bg1"/>
                </a:solidFill>
              </a:rPr>
              <a:t>Littérature, langages et politiques</a:t>
            </a:r>
            <a:r>
              <a:rPr lang="fr-FR" sz="2400" dirty="0">
                <a:solidFill>
                  <a:schemeClr val="bg1"/>
                </a:solidFill>
              </a:rPr>
              <a:t/>
            </a:r>
            <a:br>
              <a:rPr lang="fr-FR" sz="2400" dirty="0">
                <a:solidFill>
                  <a:schemeClr val="bg1"/>
                </a:solidFill>
              </a:rPr>
            </a:br>
            <a:r>
              <a:rPr lang="fr-FR" sz="2400" b="1" dirty="0">
                <a:solidFill>
                  <a:schemeClr val="bg1"/>
                </a:solidFill>
              </a:rPr>
              <a:t>Quel humanisme, quelle littératie critique, quel engagement pour les enseignants ?</a:t>
            </a:r>
            <a:endParaRPr lang="en-US" sz="2600" kern="1200" dirty="0">
              <a:solidFill>
                <a:schemeClr val="bg1"/>
              </a:solidFill>
            </a:endParaRPr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xmlns="" id="{CAE47E83-8408-4784-AFB5-5A7284867A9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13557" y="94797"/>
            <a:ext cx="2025043" cy="1599784"/>
          </a:xfrm>
          <a:prstGeom prst="rect">
            <a:avLst/>
          </a:prstGeom>
        </p:spPr>
      </p:pic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xmlns="" id="{FF827A2A-5958-4E37-9036-11E853860A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38599" y="2625969"/>
            <a:ext cx="7637585" cy="1617785"/>
          </a:xfrm>
        </p:spPr>
        <p:txBody>
          <a:bodyPr>
            <a:normAutofit/>
          </a:bodyPr>
          <a:lstStyle/>
          <a:p>
            <a:r>
              <a:rPr lang="fr-FR" sz="3600" b="1" dirty="0"/>
              <a:t>10h10 – Introduction, Viviane </a:t>
            </a:r>
            <a:r>
              <a:rPr lang="fr-FR" sz="3600" b="1" dirty="0" err="1"/>
              <a:t>Youx</a:t>
            </a:r>
            <a:r>
              <a:rPr lang="fr-FR" sz="3600" b="1" dirty="0"/>
              <a:t>, </a:t>
            </a:r>
            <a:r>
              <a:rPr lang="fr-FR" sz="3600" dirty="0"/>
              <a:t>présidente de l’AFEF</a:t>
            </a:r>
          </a:p>
        </p:txBody>
      </p:sp>
    </p:spTree>
    <p:extLst>
      <p:ext uri="{BB962C8B-B14F-4D97-AF65-F5344CB8AC3E}">
        <p14:creationId xmlns:p14="http://schemas.microsoft.com/office/powerpoint/2010/main" val="11527210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xmlns="" id="{047C8CCB-F95D-4249-92DD-651249D3535A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2013557" cy="68580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xmlns="" id="{F616387B-CF21-489D-A092-F49DE26A82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8474" y="2074363"/>
            <a:ext cx="3826412" cy="2709275"/>
          </a:xfrm>
          <a:prstGeom prst="ellipse">
            <a:avLst/>
          </a:prstGeom>
          <a:solidFill>
            <a:schemeClr val="tx1">
              <a:lumMod val="85000"/>
              <a:lumOff val="15000"/>
            </a:schemeClr>
          </a:solidFill>
          <a:ln w="174625" cmpd="thinThick">
            <a:solidFill>
              <a:schemeClr val="tx1">
                <a:lumMod val="85000"/>
                <a:lumOff val="15000"/>
              </a:schemeClr>
            </a:solidFill>
          </a:ln>
        </p:spPr>
        <p:txBody>
          <a:bodyPr vert="horz" lIns="91440" tIns="45720" rIns="91440" bIns="45720" rtlCol="0" anchor="ctr">
            <a:normAutofit fontScale="90000"/>
          </a:bodyPr>
          <a:lstStyle/>
          <a:p>
            <a:pPr algn="ctr"/>
            <a:r>
              <a:rPr lang="fr-FR" sz="2400" b="1" dirty="0">
                <a:solidFill>
                  <a:schemeClr val="bg1"/>
                </a:solidFill>
              </a:rPr>
              <a:t>Littérature, langages et politiques</a:t>
            </a:r>
            <a:r>
              <a:rPr lang="fr-FR" sz="2400" dirty="0">
                <a:solidFill>
                  <a:schemeClr val="bg1"/>
                </a:solidFill>
              </a:rPr>
              <a:t/>
            </a:r>
            <a:br>
              <a:rPr lang="fr-FR" sz="2400" dirty="0">
                <a:solidFill>
                  <a:schemeClr val="bg1"/>
                </a:solidFill>
              </a:rPr>
            </a:br>
            <a:r>
              <a:rPr lang="fr-FR" sz="2400" b="1" dirty="0">
                <a:solidFill>
                  <a:schemeClr val="bg1"/>
                </a:solidFill>
              </a:rPr>
              <a:t>Quel humanisme, quelle littératie critique, quel engagement pour les enseignants ?</a:t>
            </a:r>
            <a:endParaRPr lang="en-US" sz="2600" kern="1200" dirty="0">
              <a:solidFill>
                <a:schemeClr val="bg1"/>
              </a:solidFill>
            </a:endParaRPr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xmlns="" id="{CAE47E83-8408-4784-AFB5-5A7284867A9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13557" y="94797"/>
            <a:ext cx="2025043" cy="1599784"/>
          </a:xfrm>
          <a:prstGeom prst="rect">
            <a:avLst/>
          </a:prstGeom>
        </p:spPr>
      </p:pic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xmlns="" id="{FF827A2A-5958-4E37-9036-11E853860A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38600" y="984738"/>
            <a:ext cx="7838635" cy="5134707"/>
          </a:xfrm>
        </p:spPr>
        <p:txBody>
          <a:bodyPr>
            <a:normAutofit/>
          </a:bodyPr>
          <a:lstStyle/>
          <a:p>
            <a:r>
              <a:rPr lang="fr-FR" sz="3600" b="1" dirty="0"/>
              <a:t>10h15 – 11h15 : Conférence d’ouverture de Yves Reuter, </a:t>
            </a:r>
            <a:r>
              <a:rPr lang="fr-FR" sz="3600" dirty="0"/>
              <a:t>Professeur des Universités, Université de Lille 3, Laboratoire </a:t>
            </a:r>
            <a:r>
              <a:rPr lang="fr-FR" sz="3600" dirty="0" err="1"/>
              <a:t>Théodile</a:t>
            </a:r>
            <a:endParaRPr lang="fr-FR" sz="3600" dirty="0"/>
          </a:p>
          <a:p>
            <a:pPr marL="0" indent="0">
              <a:buNone/>
            </a:pPr>
            <a:endParaRPr lang="fr-FR" sz="3600" b="1" dirty="0"/>
          </a:p>
          <a:p>
            <a:r>
              <a:rPr lang="fr-FR" sz="3600" b="1" dirty="0"/>
              <a:t>« L’engagement des enseignants : questions, tensions, propositions … »</a:t>
            </a:r>
          </a:p>
        </p:txBody>
      </p:sp>
    </p:spTree>
    <p:extLst>
      <p:ext uri="{BB962C8B-B14F-4D97-AF65-F5344CB8AC3E}">
        <p14:creationId xmlns:p14="http://schemas.microsoft.com/office/powerpoint/2010/main" val="32862544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xmlns="" id="{047C8CCB-F95D-4249-92DD-651249D3535A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2013557" cy="68580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xmlns="" id="{F616387B-CF21-489D-A092-F49DE26A82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8474" y="2074363"/>
            <a:ext cx="3826412" cy="2709275"/>
          </a:xfrm>
          <a:prstGeom prst="ellipse">
            <a:avLst/>
          </a:prstGeom>
          <a:solidFill>
            <a:schemeClr val="tx1">
              <a:lumMod val="85000"/>
              <a:lumOff val="15000"/>
            </a:schemeClr>
          </a:solidFill>
          <a:ln w="174625" cmpd="thinThick">
            <a:solidFill>
              <a:schemeClr val="tx1">
                <a:lumMod val="85000"/>
                <a:lumOff val="15000"/>
              </a:schemeClr>
            </a:solidFill>
          </a:ln>
        </p:spPr>
        <p:txBody>
          <a:bodyPr vert="horz" lIns="91440" tIns="45720" rIns="91440" bIns="45720" rtlCol="0" anchor="ctr">
            <a:normAutofit fontScale="90000"/>
          </a:bodyPr>
          <a:lstStyle/>
          <a:p>
            <a:pPr algn="ctr"/>
            <a:r>
              <a:rPr lang="fr-FR" sz="2400" b="1" dirty="0">
                <a:solidFill>
                  <a:schemeClr val="bg1"/>
                </a:solidFill>
              </a:rPr>
              <a:t>Littérature, langages et politiques</a:t>
            </a:r>
            <a:r>
              <a:rPr lang="fr-FR" sz="2400" dirty="0">
                <a:solidFill>
                  <a:schemeClr val="bg1"/>
                </a:solidFill>
              </a:rPr>
              <a:t/>
            </a:r>
            <a:br>
              <a:rPr lang="fr-FR" sz="2400" dirty="0">
                <a:solidFill>
                  <a:schemeClr val="bg1"/>
                </a:solidFill>
              </a:rPr>
            </a:br>
            <a:r>
              <a:rPr lang="fr-FR" sz="2400" b="1" dirty="0">
                <a:solidFill>
                  <a:schemeClr val="bg1"/>
                </a:solidFill>
              </a:rPr>
              <a:t>Quel humanisme, quelle littératie critique, quel engagement pour les enseignants ?</a:t>
            </a:r>
            <a:endParaRPr lang="en-US" sz="2600" kern="1200" dirty="0">
              <a:solidFill>
                <a:schemeClr val="bg1"/>
              </a:solidFill>
            </a:endParaRPr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xmlns="" id="{CAE47E83-8408-4784-AFB5-5A7284867A9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13557" y="94797"/>
            <a:ext cx="2025043" cy="1599784"/>
          </a:xfrm>
          <a:prstGeom prst="rect">
            <a:avLst/>
          </a:prstGeom>
        </p:spPr>
      </p:pic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xmlns="" id="{FF827A2A-5958-4E37-9036-11E853860A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38599" y="304800"/>
            <a:ext cx="7918939" cy="6330461"/>
          </a:xfrm>
        </p:spPr>
        <p:txBody>
          <a:bodyPr>
            <a:normAutofit fontScale="85000" lnSpcReduction="20000"/>
          </a:bodyPr>
          <a:lstStyle/>
          <a:p>
            <a:r>
              <a:rPr lang="fr-FR" sz="3200" b="1" dirty="0"/>
              <a:t>11h30 – 13h Table Ronde : </a:t>
            </a:r>
          </a:p>
          <a:p>
            <a:pPr marL="0" indent="0">
              <a:buNone/>
            </a:pPr>
            <a:r>
              <a:rPr lang="fr-FR" sz="3200" b="1" dirty="0"/>
              <a:t>Sylviane </a:t>
            </a:r>
            <a:r>
              <a:rPr lang="fr-FR" sz="3200" b="1" dirty="0" err="1"/>
              <a:t>Ahr</a:t>
            </a:r>
            <a:r>
              <a:rPr lang="fr-FR" sz="3200" b="1" dirty="0"/>
              <a:t>, </a:t>
            </a:r>
            <a:r>
              <a:rPr lang="fr-FR" sz="3200" dirty="0"/>
              <a:t>Professeure des Universités, Université de </a:t>
            </a:r>
            <a:r>
              <a:rPr lang="fr-FR" sz="3200" dirty="0" err="1"/>
              <a:t>Toulours</a:t>
            </a:r>
            <a:r>
              <a:rPr lang="fr-FR" sz="3200" dirty="0"/>
              <a:t> 2, ESPE de Toulouse </a:t>
            </a:r>
          </a:p>
          <a:p>
            <a:pPr marL="0" indent="0">
              <a:buNone/>
            </a:pPr>
            <a:r>
              <a:rPr lang="fr-FR" sz="3200" b="1" dirty="0"/>
              <a:t>Max </a:t>
            </a:r>
            <a:r>
              <a:rPr lang="fr-FR" sz="3200" b="1" dirty="0" err="1"/>
              <a:t>Butlen</a:t>
            </a:r>
            <a:r>
              <a:rPr lang="fr-FR" sz="3200" b="1" dirty="0"/>
              <a:t>, </a:t>
            </a:r>
            <a:r>
              <a:rPr lang="fr-FR" sz="3200" dirty="0"/>
              <a:t>Maître de conférence honoraire, Université de Cergy-Pontoise, comité de rédaction du </a:t>
            </a:r>
            <a:r>
              <a:rPr lang="fr-FR" sz="3200" i="1" dirty="0"/>
              <a:t>Français Aujourd’hui</a:t>
            </a:r>
          </a:p>
          <a:p>
            <a:pPr marL="0" indent="0">
              <a:buNone/>
            </a:pPr>
            <a:r>
              <a:rPr lang="fr-FR" sz="3200" b="1" dirty="0"/>
              <a:t>Séverine </a:t>
            </a:r>
            <a:r>
              <a:rPr lang="fr-FR" sz="3200" b="1" dirty="0" err="1"/>
              <a:t>Depoilly</a:t>
            </a:r>
            <a:r>
              <a:rPr lang="fr-FR" sz="3200" b="1" dirty="0"/>
              <a:t>, </a:t>
            </a:r>
            <a:r>
              <a:rPr lang="fr-FR" sz="3200" dirty="0"/>
              <a:t>Maitre de conférence en sociologie, Université de Poitiers, ESPE site d’Angoulême, Laboratoire </a:t>
            </a:r>
            <a:r>
              <a:rPr lang="fr-FR" sz="3200" dirty="0" err="1"/>
              <a:t>Grescco</a:t>
            </a:r>
            <a:endParaRPr lang="fr-FR" sz="3200" dirty="0"/>
          </a:p>
          <a:p>
            <a:pPr marL="0" indent="0">
              <a:buNone/>
            </a:pPr>
            <a:r>
              <a:rPr lang="fr-FR" sz="3200" b="1" dirty="0"/>
              <a:t>Modération</a:t>
            </a:r>
            <a:r>
              <a:rPr lang="fr-FR" sz="3200" dirty="0"/>
              <a:t> </a:t>
            </a:r>
            <a:r>
              <a:rPr lang="fr-FR" sz="3200" b="1" dirty="0"/>
              <a:t>: Isabelle Henry</a:t>
            </a:r>
            <a:r>
              <a:rPr lang="fr-FR" sz="3200" dirty="0"/>
              <a:t>, Secrétaire de l’AFEF</a:t>
            </a:r>
          </a:p>
          <a:p>
            <a:pPr marL="0" indent="0">
              <a:buNone/>
            </a:pPr>
            <a:endParaRPr lang="fr-FR"/>
          </a:p>
          <a:p>
            <a:pPr marL="0" indent="0">
              <a:buNone/>
            </a:pPr>
            <a:r>
              <a:rPr lang="fr-FR" dirty="0"/>
              <a:t>« </a:t>
            </a:r>
            <a:r>
              <a:rPr lang="fr-FR" dirty="0">
                <a:effectLst/>
              </a:rPr>
              <a:t>Les enfants, les adolescents, viennent à l’École avec des besoins et attentes pédagogiques, culturels, sociaux larges et divers, auxquels le système scolaire peine à répondre. La lecture, l’écriture, la parole devraient aider les jeunes à mobiliser leurs capacités pour se construire, s’engager, se socialiser – et explorer leurs voies de réussite. Certains les trouvent dans le système scolaire, d’autres du côté du lycée professionnel, d’autres encore aux marges de l’École, dans des partenariats avec des associations. »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1126372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xmlns="" id="{047C8CCB-F95D-4249-92DD-651249D3535A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2013557" cy="68580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xmlns="" id="{F616387B-CF21-489D-A092-F49DE26A82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8474" y="2074363"/>
            <a:ext cx="3826412" cy="2709275"/>
          </a:xfrm>
          <a:prstGeom prst="ellipse">
            <a:avLst/>
          </a:prstGeom>
          <a:solidFill>
            <a:schemeClr val="tx1">
              <a:lumMod val="85000"/>
              <a:lumOff val="15000"/>
            </a:schemeClr>
          </a:solidFill>
          <a:ln w="174625" cmpd="thinThick">
            <a:solidFill>
              <a:schemeClr val="tx1">
                <a:lumMod val="85000"/>
                <a:lumOff val="15000"/>
              </a:schemeClr>
            </a:solidFill>
          </a:ln>
        </p:spPr>
        <p:txBody>
          <a:bodyPr vert="horz" lIns="91440" tIns="45720" rIns="91440" bIns="45720" rtlCol="0" anchor="ctr">
            <a:normAutofit fontScale="90000"/>
          </a:bodyPr>
          <a:lstStyle/>
          <a:p>
            <a:pPr algn="ctr"/>
            <a:r>
              <a:rPr lang="fr-FR" sz="2400" b="1" dirty="0">
                <a:solidFill>
                  <a:schemeClr val="bg1"/>
                </a:solidFill>
              </a:rPr>
              <a:t>Littérature, langages et politiques</a:t>
            </a:r>
            <a:r>
              <a:rPr lang="fr-FR" sz="2400" dirty="0">
                <a:solidFill>
                  <a:schemeClr val="bg1"/>
                </a:solidFill>
              </a:rPr>
              <a:t/>
            </a:r>
            <a:br>
              <a:rPr lang="fr-FR" sz="2400" dirty="0">
                <a:solidFill>
                  <a:schemeClr val="bg1"/>
                </a:solidFill>
              </a:rPr>
            </a:br>
            <a:r>
              <a:rPr lang="fr-FR" sz="2400" b="1" dirty="0">
                <a:solidFill>
                  <a:schemeClr val="bg1"/>
                </a:solidFill>
              </a:rPr>
              <a:t>Quel humanisme, quelle littératie critique, quel engagement pour les enseignants ?</a:t>
            </a:r>
            <a:endParaRPr lang="en-US" sz="2600" kern="1200" dirty="0">
              <a:solidFill>
                <a:schemeClr val="bg1"/>
              </a:solidFill>
            </a:endParaRPr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xmlns="" id="{CAE47E83-8408-4784-AFB5-5A7284867A9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13557" y="94797"/>
            <a:ext cx="2025043" cy="1599784"/>
          </a:xfrm>
          <a:prstGeom prst="rect">
            <a:avLst/>
          </a:prstGeom>
        </p:spPr>
      </p:pic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xmlns="" id="{FF827A2A-5958-4E37-9036-11E853860A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38599" y="1167617"/>
            <a:ext cx="7637585" cy="4998721"/>
          </a:xfrm>
        </p:spPr>
        <p:txBody>
          <a:bodyPr>
            <a:normAutofit/>
          </a:bodyPr>
          <a:lstStyle/>
          <a:p>
            <a:r>
              <a:rPr lang="fr-FR" sz="4000" b="1" dirty="0"/>
              <a:t>14h30 – 15h45 : </a:t>
            </a:r>
          </a:p>
          <a:p>
            <a:pPr marL="0" indent="0">
              <a:buNone/>
            </a:pPr>
            <a:endParaRPr lang="fr-FR" sz="4000" b="1" dirty="0"/>
          </a:p>
          <a:p>
            <a:pPr marL="0" indent="0">
              <a:buNone/>
            </a:pPr>
            <a:r>
              <a:rPr lang="fr-FR" sz="4000" b="1" dirty="0"/>
              <a:t>Intervention de Philippe Meirieu, </a:t>
            </a:r>
            <a:r>
              <a:rPr lang="fr-FR" sz="4000" dirty="0"/>
              <a:t>Professeur des Universités, Université Lumière – Lyon 2</a:t>
            </a:r>
          </a:p>
        </p:txBody>
      </p:sp>
    </p:spTree>
    <p:extLst>
      <p:ext uri="{BB962C8B-B14F-4D97-AF65-F5344CB8AC3E}">
        <p14:creationId xmlns:p14="http://schemas.microsoft.com/office/powerpoint/2010/main" val="29491880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xmlns="" id="{047C8CCB-F95D-4249-92DD-651249D3535A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2013557" cy="68580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xmlns="" id="{F616387B-CF21-489D-A092-F49DE26A82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8474" y="2074363"/>
            <a:ext cx="3826412" cy="2709275"/>
          </a:xfrm>
          <a:prstGeom prst="ellipse">
            <a:avLst/>
          </a:prstGeom>
          <a:solidFill>
            <a:schemeClr val="tx1">
              <a:lumMod val="85000"/>
              <a:lumOff val="15000"/>
            </a:schemeClr>
          </a:solidFill>
          <a:ln w="174625" cmpd="thinThick">
            <a:solidFill>
              <a:schemeClr val="tx1">
                <a:lumMod val="85000"/>
                <a:lumOff val="15000"/>
              </a:schemeClr>
            </a:solidFill>
          </a:ln>
        </p:spPr>
        <p:txBody>
          <a:bodyPr vert="horz" lIns="91440" tIns="45720" rIns="91440" bIns="45720" rtlCol="0" anchor="ctr">
            <a:normAutofit fontScale="90000"/>
          </a:bodyPr>
          <a:lstStyle/>
          <a:p>
            <a:pPr algn="ctr"/>
            <a:r>
              <a:rPr lang="fr-FR" sz="2400" b="1" dirty="0">
                <a:solidFill>
                  <a:schemeClr val="bg1"/>
                </a:solidFill>
              </a:rPr>
              <a:t>Littérature, langages et politiques</a:t>
            </a:r>
            <a:r>
              <a:rPr lang="fr-FR" sz="2400" dirty="0">
                <a:solidFill>
                  <a:schemeClr val="bg1"/>
                </a:solidFill>
              </a:rPr>
              <a:t/>
            </a:r>
            <a:br>
              <a:rPr lang="fr-FR" sz="2400" dirty="0">
                <a:solidFill>
                  <a:schemeClr val="bg1"/>
                </a:solidFill>
              </a:rPr>
            </a:br>
            <a:r>
              <a:rPr lang="fr-FR" sz="2400" b="1" dirty="0">
                <a:solidFill>
                  <a:schemeClr val="bg1"/>
                </a:solidFill>
              </a:rPr>
              <a:t>Quel humanisme, quelle littératie critique, quel engagement pour les enseignants ?</a:t>
            </a:r>
            <a:endParaRPr lang="en-US" sz="2600" kern="1200" dirty="0">
              <a:solidFill>
                <a:schemeClr val="bg1"/>
              </a:solidFill>
            </a:endParaRPr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xmlns="" id="{CAE47E83-8408-4784-AFB5-5A7284867A9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13557" y="94797"/>
            <a:ext cx="2025043" cy="1599784"/>
          </a:xfrm>
          <a:prstGeom prst="rect">
            <a:avLst/>
          </a:prstGeom>
        </p:spPr>
      </p:pic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xmlns="" id="{FF827A2A-5958-4E37-9036-11E853860A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82793" y="1402078"/>
            <a:ext cx="7637585" cy="3616021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fr-FR" sz="4000" b="1" dirty="0"/>
          </a:p>
          <a:p>
            <a:r>
              <a:rPr lang="fr-FR" sz="4000" b="1" dirty="0"/>
              <a:t>16h – 17h : </a:t>
            </a:r>
          </a:p>
          <a:p>
            <a:pPr marL="0" indent="0">
              <a:buNone/>
            </a:pPr>
            <a:r>
              <a:rPr lang="fr-FR" sz="4000" b="1" dirty="0"/>
              <a:t>Questions de la salle aux intervenants de la journée</a:t>
            </a:r>
          </a:p>
        </p:txBody>
      </p:sp>
    </p:spTree>
    <p:extLst>
      <p:ext uri="{BB962C8B-B14F-4D97-AF65-F5344CB8AC3E}">
        <p14:creationId xmlns:p14="http://schemas.microsoft.com/office/powerpoint/2010/main" val="1752233758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55</TotalTime>
  <Words>218</Words>
  <Application>Microsoft Macintosh PowerPoint</Application>
  <PresentationFormat>Grand écran</PresentationFormat>
  <Paragraphs>30</Paragraphs>
  <Slides>7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Thème Office</vt:lpstr>
      <vt:lpstr>Présentation PowerPoint</vt:lpstr>
      <vt:lpstr>Littérature, langages et politiques Quel humanisme, quelle littératie critique, quel engagement pour les enseignants ?</vt:lpstr>
      <vt:lpstr>Littérature, langages et politiques Quel humanisme, quelle littératie critique, quel engagement pour les enseignants ?</vt:lpstr>
      <vt:lpstr>Littérature, langages et politiques Quel humanisme, quelle littératie critique, quel engagement pour les enseignants ?</vt:lpstr>
      <vt:lpstr>Littérature, langages et politiques Quel humanisme, quelle littératie critique, quel engagement pour les enseignants ?</vt:lpstr>
      <vt:lpstr>Littérature, langages et politiques Quel humanisme, quelle littératie critique, quel engagement pour les enseignants ?</vt:lpstr>
      <vt:lpstr>Littérature, langages et politiques Quel humanisme, quelle littératie critique, quel engagement pour les enseignants ?</vt:lpstr>
    </vt:vector>
  </TitlesOfParts>
  <LinksUpToDate>false</LinksUpToDate>
  <SharedDoc>false</SharedDoc>
  <HyperlinksChanged>false</HyperlinksChanged>
  <AppVersion>15.0025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Isabelle Henry</dc:creator>
  <cp:lastModifiedBy>Viviane Youx</cp:lastModifiedBy>
  <cp:revision>8</cp:revision>
  <dcterms:created xsi:type="dcterms:W3CDTF">2017-10-12T19:20:12Z</dcterms:created>
  <dcterms:modified xsi:type="dcterms:W3CDTF">2017-10-13T16:52:00Z</dcterms:modified>
</cp:coreProperties>
</file>